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744" r:id="rId2"/>
  </p:sldMasterIdLst>
  <p:notesMasterIdLst>
    <p:notesMasterId r:id="rId17"/>
  </p:notesMasterIdLst>
  <p:handoutMasterIdLst>
    <p:handoutMasterId r:id="rId18"/>
  </p:handoutMasterIdLst>
  <p:sldIdLst>
    <p:sldId id="1659" r:id="rId3"/>
    <p:sldId id="1619" r:id="rId4"/>
    <p:sldId id="1702" r:id="rId5"/>
    <p:sldId id="1885" r:id="rId6"/>
    <p:sldId id="1886" r:id="rId7"/>
    <p:sldId id="1887" r:id="rId8"/>
    <p:sldId id="1888" r:id="rId9"/>
    <p:sldId id="1889" r:id="rId10"/>
    <p:sldId id="1890" r:id="rId11"/>
    <p:sldId id="1891" r:id="rId12"/>
    <p:sldId id="1893" r:id="rId13"/>
    <p:sldId id="1895" r:id="rId14"/>
    <p:sldId id="1896" r:id="rId15"/>
    <p:sldId id="1785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BD6EF"/>
    <a:srgbClr val="0078D4"/>
    <a:srgbClr val="1A1A1A"/>
    <a:srgbClr val="FFFFFF"/>
    <a:srgbClr val="00BCF2"/>
    <a:srgbClr val="40CDF5"/>
    <a:srgbClr val="40587C"/>
    <a:srgbClr val="00B0E3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 autoAdjust="0"/>
    <p:restoredTop sz="91886" autoAdjust="0"/>
  </p:normalViewPr>
  <p:slideViewPr>
    <p:cSldViewPr snapToGrid="0">
      <p:cViewPr varScale="1">
        <p:scale>
          <a:sx n="100" d="100"/>
          <a:sy n="100" d="100"/>
        </p:scale>
        <p:origin x="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10/16/2020 6:29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10/16/2020 6:29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62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jpe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65596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7919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613332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0009944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67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196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38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753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9359603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8944960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73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73863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098776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1991868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756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6825434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11619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9729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643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161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254655326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9142659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663975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9585256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0419291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181960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B9B9-9E41-4DBB-94A3-4364320D13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193" y="5975465"/>
            <a:ext cx="2190448" cy="8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6718A-B988-482C-9920-3581A02B8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193" y="5975465"/>
            <a:ext cx="2190448" cy="8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93E5-E6CA-4082-B61C-78CF8B2F4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E32D4-0FA2-4B63-84D9-745E4FDF2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70E66-3F68-492D-8559-F15B8D918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F6E2-1D88-403D-BE5B-2B847968D287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BD50F-5CD0-4626-9A78-1C32A461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D8CB6-5B13-4DCC-B14C-C99215D9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3039-BA08-4CB6-8D0B-E35E880E576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3C2A6-0AE2-42A9-8ABE-8BF87AC4F0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193" y="5975465"/>
            <a:ext cx="2190448" cy="8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0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108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721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743" r:id="rId7"/>
    <p:sldLayoutId id="2147484772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1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  <p:sldLayoutId id="2147484747" r:id="rId3"/>
    <p:sldLayoutId id="2147484748" r:id="rId4"/>
    <p:sldLayoutId id="2147484749" r:id="rId5"/>
    <p:sldLayoutId id="2147484750" r:id="rId6"/>
    <p:sldLayoutId id="2147484751" r:id="rId7"/>
    <p:sldLayoutId id="2147484752" r:id="rId8"/>
    <p:sldLayoutId id="2147484753" r:id="rId9"/>
    <p:sldLayoutId id="2147484754" r:id="rId10"/>
    <p:sldLayoutId id="2147484755" r:id="rId11"/>
    <p:sldLayoutId id="2147484756" r:id="rId12"/>
    <p:sldLayoutId id="2147484757" r:id="rId13"/>
    <p:sldLayoutId id="2147484758" r:id="rId14"/>
    <p:sldLayoutId id="2147484759" r:id="rId15"/>
    <p:sldLayoutId id="2147484760" r:id="rId16"/>
    <p:sldLayoutId id="2147484761" r:id="rId17"/>
    <p:sldLayoutId id="2147484762" r:id="rId18"/>
    <p:sldLayoutId id="2147484763" r:id="rId19"/>
    <p:sldLayoutId id="2147484764" r:id="rId20"/>
    <p:sldLayoutId id="2147484765" r:id="rId21"/>
    <p:sldLayoutId id="2147484766" r:id="rId22"/>
    <p:sldLayoutId id="2147484767" r:id="rId23"/>
    <p:sldLayoutId id="2147484768" r:id="rId24"/>
    <p:sldLayoutId id="2147484769" r:id="rId25"/>
    <p:sldLayoutId id="2147484770" r:id="rId26"/>
    <p:sldLayoutId id="2147484771" r:id="rId27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hyperlink" Target="https://docs.microsoft.com/en-us/learn/certifications/exams/az-304" TargetMode="Externa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learn/certifications/exams/az-303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azure.microsoft.com/en-us/blog/" TargetMode="External"/><Relationship Id="rId12" Type="http://schemas.openxmlformats.org/officeDocument/2006/relationships/hyperlink" Target="https://github.com/microsoft/ignite-learning-paths-training-op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hannel9.msdn.com/Shows/Azure-Friday" TargetMode="External"/><Relationship Id="rId11" Type="http://schemas.openxmlformats.org/officeDocument/2006/relationships/hyperlink" Target="https://docs.microsoft.com/en-us/azure/architecture/patterns/" TargetMode="External"/><Relationship Id="rId5" Type="http://schemas.openxmlformats.org/officeDocument/2006/relationships/hyperlink" Target="https://channel9.msdn.com/Shows/Tuesdays-With-Corey/" TargetMode="External"/><Relationship Id="rId10" Type="http://schemas.openxmlformats.org/officeDocument/2006/relationships/hyperlink" Target="https://docs.microsoft.com/en-us/azure/architecture/browse/" TargetMode="External"/><Relationship Id="rId4" Type="http://schemas.openxmlformats.org/officeDocument/2006/relationships/image" Target="../media/image28.svg"/><Relationship Id="rId9" Type="http://schemas.openxmlformats.org/officeDocument/2006/relationships/hyperlink" Target="https://docs.microsoft.com/en-us/azure/architectur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microsoft.com/en-us/learn/certifications/exams/az-304" TargetMode="Externa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04CF6A-EDE4-3945-86E3-F2046FE3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2" y="2054794"/>
            <a:ext cx="5428936" cy="2270631"/>
          </a:xfrm>
        </p:spPr>
        <p:txBody>
          <a:bodyPr/>
          <a:lstStyle/>
          <a:p>
            <a:r>
              <a:rPr lang="en-US" sz="4000" dirty="0">
                <a:latin typeface="Segoe UI" panose="020B0502040204020203" pitchFamily="34" charset="0"/>
              </a:rPr>
              <a:t>AZ-304: Microsoft Azure Architect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3EBFB8-F688-5E4A-84CD-EE6F0D0B6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466" y="4349984"/>
            <a:ext cx="5413394" cy="452590"/>
          </a:xfrm>
        </p:spPr>
        <p:txBody>
          <a:bodyPr/>
          <a:lstStyle/>
          <a:p>
            <a:r>
              <a:rPr lang="en-US" dirty="0"/>
              <a:t>Presenter, MCT</a:t>
            </a:r>
          </a:p>
        </p:txBody>
      </p:sp>
    </p:spTree>
    <p:extLst>
      <p:ext uri="{BB962C8B-B14F-4D97-AF65-F5344CB8AC3E}">
        <p14:creationId xmlns:p14="http://schemas.microsoft.com/office/powerpoint/2010/main" val="36322348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4838" y="5355363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514719" y="1009286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194AE7-101C-4FB7-9BED-DBE08CC0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637147"/>
            <a:ext cx="4311503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Certification (AZ-304)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ABF42-3A04-40F8-9E62-D3A8680EA8F5}"/>
              </a:ext>
            </a:extLst>
          </p:cNvPr>
          <p:cNvSpPr txBox="1"/>
          <p:nvPr/>
        </p:nvSpPr>
        <p:spPr>
          <a:xfrm>
            <a:off x="514718" y="1198394"/>
            <a:ext cx="10075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Each study area has a percentage indicating the relative weight of the area on the exam. The higher the percentage, the more questions you are likely to see in that area.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884AA-EF4B-4333-BE84-3A5427B34121}"/>
              </a:ext>
            </a:extLst>
          </p:cNvPr>
          <p:cNvSpPr txBox="1"/>
          <p:nvPr/>
        </p:nvSpPr>
        <p:spPr>
          <a:xfrm>
            <a:off x="620404" y="5490329"/>
            <a:ext cx="10647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more information, see the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AZ-304: Microsoft Azure Architect Design certification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page.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11CDCE-6611-4331-9307-EA2460C09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" y="2133833"/>
            <a:ext cx="8952428" cy="27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018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696" y="5066868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520261" y="521606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521CD15-846F-4C6A-9A23-02B247C1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6" y="627391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Microsoft Certifications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6A718C-038E-4118-8827-FCE825E9B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261" y="1450137"/>
            <a:ext cx="11018520" cy="923330"/>
          </a:xfrm>
        </p:spPr>
        <p:txBody>
          <a:bodyPr/>
          <a:lstStyle/>
          <a:p>
            <a:pPr marL="0" lvl="0" indent="0">
              <a:buNone/>
              <a:tabLst>
                <a:tab pos="1430338" algn="l"/>
              </a:tabLst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AZ-304 Microsoft Azure Architect Design</a:t>
            </a: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certification combined with the </a:t>
            </a:r>
            <a:r>
              <a:rPr lang="en-US" sz="20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AZ-303 Microsoft Azure Architect Technologies</a:t>
            </a: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certification result in the </a:t>
            </a:r>
            <a:r>
              <a:rPr lang="en-US" sz="2000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Certified: Azure Solutions Architect Expert</a:t>
            </a: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69C4C-659C-4789-B699-A06A45C18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54" y="2826325"/>
            <a:ext cx="8405874" cy="24050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0BB474-7BD1-42BF-9387-E788C29BD06C}"/>
              </a:ext>
            </a:extLst>
          </p:cNvPr>
          <p:cNvSpPr txBox="1"/>
          <p:nvPr/>
        </p:nvSpPr>
        <p:spPr>
          <a:xfrm>
            <a:off x="520261" y="5683392"/>
            <a:ext cx="979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more information, see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AZ-303 Microsoft Azure Architect Technologies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page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721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D5C3E4-9026-44E9-B108-941775F628D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kern="1200" cap="none" spc="-49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</a:rPr>
              <a:t>Hands-on Labs (Optional)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3799FE-C2F5-4333-AC39-AD680EBD2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4791"/>
            <a:ext cx="11018520" cy="438581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  <a:tabLst>
                <a:tab pos="1430338" algn="l"/>
              </a:tabLst>
            </a:pPr>
            <a:r>
              <a:rPr lang="en-IE" sz="2000" dirty="0">
                <a:latin typeface="Segoe UI" panose="020B0502040204020203" pitchFamily="34" charset="0"/>
                <a:cs typeface="Segoe UI" panose="020B0502040204020203" pitchFamily="34" charset="0"/>
              </a:rPr>
              <a:t>You will use a Microsoft Learning Azure Pass to provide access to Microsoft Azure.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Check the dollar balance of you Azure Pass within Microsoft Azure once you have set up your subscription</a:t>
            </a:r>
            <a:endParaRPr lang="en-I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 aware of how much you are consuming and do not allow Microsoft Azure components to run overnight or for extended periods</a:t>
            </a:r>
            <a:endParaRPr lang="en-I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Lab instructions are in a GitHub repository. For this class use the </a:t>
            </a: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&lt;your region&gt;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 location.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Each lab creates a new resource group. To minimize costs, remove the resource group at the end of the lab. </a:t>
            </a:r>
          </a:p>
          <a:p>
            <a:pPr>
              <a:spcAft>
                <a:spcPts val="1200"/>
              </a:spcAft>
            </a:pPr>
            <a:endParaRPr lang="en-US" sz="2000" dirty="0"/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85878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4CE5B5-5248-469C-8DE1-87FD061C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61" y="364407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Additional Resources </a:t>
            </a:r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</a:rPr>
              <a:t>(Optional)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A771-876F-464F-BC7C-E0F213EAF3B6}"/>
              </a:ext>
            </a:extLst>
          </p:cNvPr>
          <p:cNvSpPr txBox="1"/>
          <p:nvPr/>
        </p:nvSpPr>
        <p:spPr>
          <a:xfrm>
            <a:off x="448161" y="1012326"/>
            <a:ext cx="11118386" cy="4732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36830" lvl="0" indent="-342900">
              <a:lnSpc>
                <a:spcPct val="112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5"/>
              </a:rPr>
              <a:t>Azure Tuesdays with Corey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Corey Sanders answers your questions about Microsoft Azure - Virtual Machines, Web Sites, Mobile Services, Dev/Test etc.</a:t>
            </a:r>
          </a:p>
          <a:p>
            <a:pPr marL="342900" marR="36830" lvl="0" indent="-342900">
              <a:lnSpc>
                <a:spcPct val="112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6"/>
              </a:rPr>
              <a:t>Azure Fridays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Join Scott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Hanselman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as he engages one-on-one with the engineers who build the services that power Microsoft Azure, as they demo capabilities, answer Scott's questions, and share their insights.</a:t>
            </a:r>
          </a:p>
          <a:p>
            <a:pPr marL="342900" marR="36830" lvl="0" indent="-342900">
              <a:lnSpc>
                <a:spcPct val="112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7"/>
              </a:rPr>
              <a:t>Microsoft Azure Blog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Keep current on what's happening in Azure, including what's now in preview, generally available, news &amp; updates, and more.</a:t>
            </a:r>
          </a:p>
          <a:p>
            <a:pPr marL="342900" marR="36830" lvl="0" indent="-342900">
              <a:lnSpc>
                <a:spcPct val="112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8"/>
              </a:rPr>
              <a:t>Azure Documentation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Stay informed on the latest products, tools, and features. Get information on pricing, partners, support, and solutions.</a:t>
            </a:r>
          </a:p>
          <a:p>
            <a:pPr marL="342900" marR="36830" lvl="0" indent="-342900">
              <a:lnSpc>
                <a:spcPct val="112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9"/>
              </a:rPr>
              <a:t>Azure Architecture Center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The Azure Architecture Center provides best practices for running your workloads on Azure.</a:t>
            </a:r>
          </a:p>
          <a:p>
            <a:pPr marL="342900" marR="36830" lvl="0" indent="-342900">
              <a:lnSpc>
                <a:spcPct val="112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10"/>
              </a:rPr>
              <a:t>Azure Reference Architectures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Architecture diagrams, reference architectures, example scenarios, and solutions for common workloads on Azure.</a:t>
            </a:r>
          </a:p>
          <a:p>
            <a:pPr marL="800083" marR="36830" lvl="1" indent="-342900">
              <a:lnSpc>
                <a:spcPct val="112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11"/>
              </a:rPr>
              <a:t>Cloud Design Patterns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Cloud design patterns for building reliable, scalable, secure applications in the cloud.</a:t>
            </a:r>
          </a:p>
          <a:p>
            <a:pPr marL="800083" marR="36830" lvl="1" indent="-342900">
              <a:lnSpc>
                <a:spcPct val="112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u="sng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hlinkClick r:id="rId12"/>
              </a:rPr>
              <a:t>Tailwind Traders</a:t>
            </a:r>
            <a:r>
              <a:rPr lang="en-US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 A three-tier legacy app re-written for modern cloud app ARM Solution</a:t>
            </a:r>
          </a:p>
        </p:txBody>
      </p:sp>
    </p:spTree>
    <p:extLst>
      <p:ext uri="{BB962C8B-B14F-4D97-AF65-F5344CB8AC3E}">
        <p14:creationId xmlns:p14="http://schemas.microsoft.com/office/powerpoint/2010/main" val="37056898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3" y="2513896"/>
            <a:ext cx="11561001" cy="1792850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 0: Welcome to AZ-304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D5C3E4-9026-44E9-B108-941775F628D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kern="1200" cap="none" spc="-49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</a:rPr>
              <a:t>Welcome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We’ve worked together with the Microsoft Partner Network and Microsoft IT Academies to bring you a world-class learning experience.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18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Microsoft Certified Trainers + Instructors.</a:t>
            </a:r>
            <a:r>
              <a:rPr lang="en-US" sz="18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Your instructor is a premier technical and instructional expert who meets ongoing certification requirements. 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18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Customer Satisfaction Guarantee.</a:t>
            </a:r>
            <a:r>
              <a:rPr lang="en-US" sz="1800" dirty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Our partners offer a satisfaction guarantee, and we hold them accountable for it. </a:t>
            </a: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At the end of class, please complete an evaluation of today’s experience. We value your feedback! 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18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Certification Exam Benefits.</a:t>
            </a:r>
            <a:r>
              <a:rPr lang="en-US" sz="18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After training, consider pursuing a Microsoft Certification to help distinguish your technical expertise and experience. Ask your instructor about available exam promotions and discounts.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We wish you a great learning experience and ongoing career success!</a:t>
            </a:r>
          </a:p>
          <a:p>
            <a:pPr marL="0" indent="0">
              <a:lnSpc>
                <a:spcPct val="97000"/>
              </a:lnSpc>
              <a:buFont typeface="Wingdings" panose="05000000000000000000" pitchFamily="2" charset="2"/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97000"/>
              </a:lnSpc>
              <a:buFont typeface="Wingdings" panose="05000000000000000000" pitchFamily="2" charset="2"/>
              <a:buNone/>
            </a:pPr>
            <a:endParaRPr lang="nl-NL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97000"/>
              </a:lnSpc>
              <a:buFont typeface="Wingdings" panose="05000000000000000000" pitchFamily="2" charset="2"/>
              <a:buNone/>
            </a:pPr>
            <a:endParaRPr lang="nl-NL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7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16EE0E-7246-43FB-9B75-014AFFDC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Instructor Introduction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D38682F-943C-4CFA-AF03-521505642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225" y="1411754"/>
            <a:ext cx="10459930" cy="2749984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Instructor: &lt;Name&gt;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&lt;Title or other credentials, e.g., Microsoft Certified Trainer&gt;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&lt;Affiliation/Company&gt;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&lt;A few words about my technical and professional experience&gt; 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17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D39D64-10B9-41A7-B6DC-145C399F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Student Introductions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132CDE-E626-4969-9683-C68919CF3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50" y="1475725"/>
            <a:ext cx="11018520" cy="298081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Your name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Company affiliation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Title/function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Microsoft Azure experience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Your expectations for the course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126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CC5B48-1EB0-4AC2-9C44-3790090E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96087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Facilities</a:t>
            </a:r>
            <a:endParaRPr lang="en-US" sz="2800" dirty="0">
              <a:latin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52EAC13-3D5D-4780-A1E2-DF7CF696F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732" y="1076514"/>
            <a:ext cx="3465752" cy="4924425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Class hours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Building hours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Parking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Restrooms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Meals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Phones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Messages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Smoking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Internet access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Recycling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Emergency procedures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Clock icon. ">
            <a:extLst>
              <a:ext uri="{FF2B5EF4-FFF2-40B4-BE49-F238E27FC236}">
                <a16:creationId xmlns:a16="http://schemas.microsoft.com/office/drawing/2014/main" id="{75B6BD39-39E3-480F-BC1B-77B2BD59A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115" y="2028242"/>
            <a:ext cx="1202732" cy="1202732"/>
          </a:xfrm>
          <a:prstGeom prst="rect">
            <a:avLst/>
          </a:prstGeom>
        </p:spPr>
      </p:pic>
      <p:pic>
        <p:nvPicPr>
          <p:cNvPr id="10" name="Picture 9" descr="coffee cup icon">
            <a:extLst>
              <a:ext uri="{FF2B5EF4-FFF2-40B4-BE49-F238E27FC236}">
                <a16:creationId xmlns:a16="http://schemas.microsoft.com/office/drawing/2014/main" id="{3CBC1BA8-12DA-4C5E-A423-1832592AC1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89" y="1469968"/>
            <a:ext cx="1082875" cy="1686193"/>
          </a:xfrm>
          <a:prstGeom prst="rect">
            <a:avLst/>
          </a:prstGeom>
        </p:spPr>
      </p:pic>
      <p:grpSp>
        <p:nvGrpSpPr>
          <p:cNvPr id="11" name="Group 10" descr="PC icon. ">
            <a:extLst>
              <a:ext uri="{FF2B5EF4-FFF2-40B4-BE49-F238E27FC236}">
                <a16:creationId xmlns:a16="http://schemas.microsoft.com/office/drawing/2014/main" id="{6D820514-0703-4529-A0BD-F3DBDB3560E8}"/>
              </a:ext>
            </a:extLst>
          </p:cNvPr>
          <p:cNvGrpSpPr>
            <a:grpSpLocks noChangeAspect="1"/>
          </p:cNvGrpSpPr>
          <p:nvPr/>
        </p:nvGrpSpPr>
        <p:grpSpPr>
          <a:xfrm>
            <a:off x="4318611" y="3616842"/>
            <a:ext cx="1424169" cy="1015708"/>
            <a:chOff x="975600" y="4290620"/>
            <a:chExt cx="2006088" cy="14307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D13084-50F9-431B-B23E-46223E6F19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5600" y="4290620"/>
              <a:ext cx="2006088" cy="1430728"/>
              <a:chOff x="1918853" y="3044496"/>
              <a:chExt cx="666391" cy="475141"/>
            </a:xfrm>
          </p:grpSpPr>
          <p:sp>
            <p:nvSpPr>
              <p:cNvPr id="14" name="Round Same Side Corner Rectangle 11">
                <a:extLst>
                  <a:ext uri="{FF2B5EF4-FFF2-40B4-BE49-F238E27FC236}">
                    <a16:creationId xmlns:a16="http://schemas.microsoft.com/office/drawing/2014/main" id="{C45AA459-C2AB-4873-AF6D-6BC517FEAA30}"/>
                  </a:ext>
                </a:extLst>
              </p:cNvPr>
              <p:cNvSpPr/>
              <p:nvPr/>
            </p:nvSpPr>
            <p:spPr>
              <a:xfrm>
                <a:off x="1970085" y="3044496"/>
                <a:ext cx="564520" cy="361776"/>
              </a:xfrm>
              <a:custGeom>
                <a:avLst/>
                <a:gdLst/>
                <a:ahLst/>
                <a:cxnLst/>
                <a:rect l="l" t="t" r="r" b="b"/>
                <a:pathLst>
                  <a:path w="564520" h="361776">
                    <a:moveTo>
                      <a:pt x="21117" y="19360"/>
                    </a:moveTo>
                    <a:lnTo>
                      <a:pt x="21117" y="345592"/>
                    </a:lnTo>
                    <a:lnTo>
                      <a:pt x="543404" y="345592"/>
                    </a:lnTo>
                    <a:lnTo>
                      <a:pt x="543404" y="19360"/>
                    </a:lnTo>
                    <a:close/>
                    <a:moveTo>
                      <a:pt x="17539" y="0"/>
                    </a:moveTo>
                    <a:lnTo>
                      <a:pt x="546981" y="0"/>
                    </a:lnTo>
                    <a:cubicBezTo>
                      <a:pt x="556668" y="0"/>
                      <a:pt x="564520" y="7852"/>
                      <a:pt x="564520" y="17539"/>
                    </a:cubicBezTo>
                    <a:lnTo>
                      <a:pt x="564520" y="361776"/>
                    </a:lnTo>
                    <a:lnTo>
                      <a:pt x="0" y="361776"/>
                    </a:lnTo>
                    <a:lnTo>
                      <a:pt x="0" y="17539"/>
                    </a:lnTo>
                    <a:cubicBezTo>
                      <a:pt x="0" y="7852"/>
                      <a:pt x="7852" y="0"/>
                      <a:pt x="17539" y="0"/>
                    </a:cubicBezTo>
                    <a:close/>
                  </a:path>
                </a:pathLst>
              </a:custGeom>
              <a:solidFill>
                <a:srgbClr val="008A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5" name="Trapezoid 12">
                <a:extLst>
                  <a:ext uri="{FF2B5EF4-FFF2-40B4-BE49-F238E27FC236}">
                    <a16:creationId xmlns:a16="http://schemas.microsoft.com/office/drawing/2014/main" id="{2E7875CB-CCCE-471A-9495-BD0B35CDBDA4}"/>
                  </a:ext>
                </a:extLst>
              </p:cNvPr>
              <p:cNvSpPr/>
              <p:nvPr/>
            </p:nvSpPr>
            <p:spPr>
              <a:xfrm>
                <a:off x="1918853" y="3419324"/>
                <a:ext cx="666391" cy="72881"/>
              </a:xfrm>
              <a:custGeom>
                <a:avLst/>
                <a:gdLst/>
                <a:ahLst/>
                <a:cxnLst/>
                <a:rect l="l" t="t" r="r" b="b"/>
                <a:pathLst>
                  <a:path w="666391" h="84127">
                    <a:moveTo>
                      <a:pt x="257990" y="52557"/>
                    </a:moveTo>
                    <a:lnTo>
                      <a:pt x="241755" y="79989"/>
                    </a:lnTo>
                    <a:lnTo>
                      <a:pt x="424635" y="79989"/>
                    </a:lnTo>
                    <a:lnTo>
                      <a:pt x="408400" y="52557"/>
                    </a:lnTo>
                    <a:close/>
                    <a:moveTo>
                      <a:pt x="49787" y="0"/>
                    </a:moveTo>
                    <a:lnTo>
                      <a:pt x="616604" y="0"/>
                    </a:lnTo>
                    <a:lnTo>
                      <a:pt x="666391" y="84127"/>
                    </a:lnTo>
                    <a:lnTo>
                      <a:pt x="0" y="84127"/>
                    </a:lnTo>
                    <a:close/>
                  </a:path>
                </a:pathLst>
              </a:custGeom>
              <a:solidFill>
                <a:srgbClr val="008A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292E10-B465-4CE4-B127-EEF30D905B30}"/>
                  </a:ext>
                </a:extLst>
              </p:cNvPr>
              <p:cNvSpPr/>
              <p:nvPr/>
            </p:nvSpPr>
            <p:spPr>
              <a:xfrm>
                <a:off x="1919446" y="3492205"/>
                <a:ext cx="665798" cy="27432"/>
              </a:xfrm>
              <a:prstGeom prst="rect">
                <a:avLst/>
              </a:prstGeom>
              <a:solidFill>
                <a:srgbClr val="008A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637134-DA14-432D-9160-66C1F24B3BA6}"/>
                </a:ext>
              </a:extLst>
            </p:cNvPr>
            <p:cNvSpPr/>
            <p:nvPr/>
          </p:nvSpPr>
          <p:spPr bwMode="auto">
            <a:xfrm>
              <a:off x="1183880" y="4340003"/>
              <a:ext cx="1572768" cy="990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7" name="Picture 16" descr="Female icon">
            <a:extLst>
              <a:ext uri="{FF2B5EF4-FFF2-40B4-BE49-F238E27FC236}">
                <a16:creationId xmlns:a16="http://schemas.microsoft.com/office/drawing/2014/main" id="{E7A2A01A-C98F-4614-94F0-6A391E30A6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0782" y="3336149"/>
            <a:ext cx="758815" cy="1500602"/>
          </a:xfrm>
          <a:prstGeom prst="rect">
            <a:avLst/>
          </a:prstGeom>
        </p:spPr>
      </p:pic>
      <p:pic>
        <p:nvPicPr>
          <p:cNvPr id="18" name="Picture 17" descr="Male icon. ">
            <a:extLst>
              <a:ext uri="{FF2B5EF4-FFF2-40B4-BE49-F238E27FC236}">
                <a16:creationId xmlns:a16="http://schemas.microsoft.com/office/drawing/2014/main" id="{98C2C340-388B-47FB-82D4-407A0959BD0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3335" y="3393108"/>
            <a:ext cx="609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273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D30032-80A3-44B1-A3D5-F08AC36C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116624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Azure Architect Role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168D2D-E69F-4B49-B890-383BBB107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094" y="2254559"/>
            <a:ext cx="11022998" cy="2231380"/>
          </a:xfrm>
        </p:spPr>
        <p:txBody>
          <a:bodyPr/>
          <a:lstStyle/>
          <a:p>
            <a:pPr>
              <a:spcAft>
                <a:spcPts val="3000"/>
              </a:spcAft>
            </a:pPr>
            <a:r>
              <a:rPr lang="en-US" sz="2400" b="1" dirty="0">
                <a:latin typeface="+mj-lt"/>
                <a:cs typeface="Segoe UI" panose="020B0502040204020203" pitchFamily="34" charset="0"/>
              </a:rPr>
              <a:t>Azure Architects</a:t>
            </a:r>
            <a:r>
              <a:rPr lang="en-US" sz="24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translate business requirements into secure and reliable recommendations for infrastructure, governance, high availability, cost optimization, and data integration.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Skills include recommending solutions for logging, multi-factor authentication, SSO, hybrid identity, backup and recovery, containers, microservices, monitoring, automation, networking, and application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4551844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9023" y="5527289"/>
            <a:ext cx="2099079" cy="12507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9145D8-626A-4C18-960D-AF3656E8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2" y="416766"/>
            <a:ext cx="11018520" cy="397545"/>
          </a:xfrm>
        </p:spPr>
        <p:txBody>
          <a:bodyPr/>
          <a:lstStyle/>
          <a:p>
            <a:r>
              <a:rPr lang="en-US" sz="3200" dirty="0">
                <a:latin typeface="Segoe UI" panose="020B0502040204020203" pitchFamily="34" charset="0"/>
              </a:rPr>
              <a:t>About this Course: Prerequisites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DEC7FC-386D-470C-B3BE-0C648C2F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122" y="1151887"/>
            <a:ext cx="11018520" cy="400109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Successful Azure Architects start this role with experience on operating systems, virtualization, cloud infrastructure, storage structures, governance, and networking.</a:t>
            </a:r>
          </a:p>
          <a:p>
            <a:pPr marL="0" indent="0"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Students possess the following knowledge and skills: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of on-premises virtualization technologies, including: VMs, virtual networking, and virtual hard disks.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of network configuration, including TCP/IP, Domain Name System (DNS), virtual private networks (VPNs), firewalls, and encryption technologies.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of Active Directory concepts, including domains, forests, domain controllers, replication, and Kerberos protocol.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of resilience and disaster recovery, including backup and restore operations.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989C-5C57-4D8B-81C1-E9D31EDA0DE1}"/>
              </a:ext>
            </a:extLst>
          </p:cNvPr>
          <p:cNvSpPr txBox="1"/>
          <p:nvPr/>
        </p:nvSpPr>
        <p:spPr>
          <a:xfrm>
            <a:off x="498094" y="5428672"/>
            <a:ext cx="9863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Students should have a minimum of 12 months of hands-on experience with Azure. </a:t>
            </a:r>
          </a:p>
        </p:txBody>
      </p:sp>
    </p:spTree>
    <p:extLst>
      <p:ext uri="{BB962C8B-B14F-4D97-AF65-F5344CB8AC3E}">
        <p14:creationId xmlns:p14="http://schemas.microsoft.com/office/powerpoint/2010/main" val="11514473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6695" y="5720744"/>
            <a:ext cx="1631240" cy="9719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D5C3E4-9026-44E9-B108-941775F628D6}"/>
              </a:ext>
            </a:extLst>
          </p:cNvPr>
          <p:cNvSpPr txBox="1">
            <a:spLocks/>
          </p:cNvSpPr>
          <p:nvPr/>
        </p:nvSpPr>
        <p:spPr>
          <a:xfrm>
            <a:off x="675386" y="208493"/>
            <a:ext cx="11018520" cy="397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kern="1200" cap="none" spc="-49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latin typeface="Segoe UI" panose="020B0502040204020203" pitchFamily="34" charset="0"/>
              </a:rPr>
              <a:t>Course Outline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61920-9234-499C-9BCF-E3852EBF28EE}"/>
              </a:ext>
            </a:extLst>
          </p:cNvPr>
          <p:cNvSpPr txBox="1">
            <a:spLocks/>
          </p:cNvSpPr>
          <p:nvPr/>
        </p:nvSpPr>
        <p:spPr>
          <a:xfrm>
            <a:off x="498094" y="1330711"/>
            <a:ext cx="10075025" cy="4921251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7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DB11DB-9283-43CE-A4AB-99E9ED53D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5386" y="728312"/>
            <a:ext cx="11018520" cy="547842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course is organized into Modules, Lessons, and Topics. 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1: Design a Compute Solution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2: Design a Network Solution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3: Design for Migration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4: Design Authentication and Authorization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5: Design Governance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6: Design a Solution for Databases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7: Select an Appropriate Storage Account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8: Design Data Integration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9: Design a Solution for Logging and Monitoring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10: Design a Solution for Backup and Recovery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11: Design for High Availability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12: Design for Cost Optimization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13: Design an Application Architecture</a:t>
            </a:r>
          </a:p>
          <a:p>
            <a:pPr marL="733943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Module 14: Design Security for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2CE1E-028A-4C5A-AE04-10AA752324E5}"/>
              </a:ext>
            </a:extLst>
          </p:cNvPr>
          <p:cNvSpPr txBox="1"/>
          <p:nvPr/>
        </p:nvSpPr>
        <p:spPr>
          <a:xfrm>
            <a:off x="369434" y="6262316"/>
            <a:ext cx="9780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NOTE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This is a suggested order and aligns with the learning objectives described on the 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AZ-304: Microsoft Azure Architect Design certification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page.</a:t>
            </a:r>
          </a:p>
        </p:txBody>
      </p:sp>
    </p:spTree>
    <p:extLst>
      <p:ext uri="{BB962C8B-B14F-4D97-AF65-F5344CB8AC3E}">
        <p14:creationId xmlns:p14="http://schemas.microsoft.com/office/powerpoint/2010/main" val="2321916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2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16-9_Illustration_2018_Cloud_011</Template>
  <TotalTime>0</TotalTime>
  <Words>995</Words>
  <Application>Microsoft Office PowerPoint</Application>
  <PresentationFormat>Widescreen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Segoe UI</vt:lpstr>
      <vt:lpstr>Segoe UI Light</vt:lpstr>
      <vt:lpstr>Segoe UI Semibold</vt:lpstr>
      <vt:lpstr>Segoe UI Semilight</vt:lpstr>
      <vt:lpstr>Symbol</vt:lpstr>
      <vt:lpstr>Wingdings</vt:lpstr>
      <vt:lpstr>WHITE TEMPLATE</vt:lpstr>
      <vt:lpstr>Azure 1</vt:lpstr>
      <vt:lpstr>AZ-304: Microsoft Azure Architect Design</vt:lpstr>
      <vt:lpstr>Module 0: Welcome to AZ-304</vt:lpstr>
      <vt:lpstr>PowerPoint Presentation</vt:lpstr>
      <vt:lpstr>Instructor Introduction</vt:lpstr>
      <vt:lpstr>Student Introductions</vt:lpstr>
      <vt:lpstr>Facilities</vt:lpstr>
      <vt:lpstr>Azure Architect Role</vt:lpstr>
      <vt:lpstr>About this Course: Prerequisites</vt:lpstr>
      <vt:lpstr>PowerPoint Presentation</vt:lpstr>
      <vt:lpstr>Certification (AZ-304)</vt:lpstr>
      <vt:lpstr>Microsoft Certifications</vt:lpstr>
      <vt:lpstr>PowerPoint Presentation</vt:lpstr>
      <vt:lpstr>Additional Resources (Optional)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2020-10-16T01:18:44Z</dcterms:created>
  <dcterms:modified xsi:type="dcterms:W3CDTF">2020-10-16T13:29:38Z</dcterms:modified>
</cp:coreProperties>
</file>